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pptx" ContentType="application/vnd.openxmlformats-officedocument.presentationml.presentation"/>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23"/>
  </p:notesMasterIdLst>
  <p:handoutMasterIdLst>
    <p:handoutMasterId r:id="rId24"/>
  </p:handoutMasterIdLst>
  <p:sldIdLst>
    <p:sldId id="256" r:id="rId2"/>
    <p:sldId id="257" r:id="rId3"/>
    <p:sldId id="259" r:id="rId4"/>
    <p:sldId id="260" r:id="rId5"/>
    <p:sldId id="265" r:id="rId6"/>
    <p:sldId id="278" r:id="rId7"/>
    <p:sldId id="269" r:id="rId8"/>
    <p:sldId id="261" r:id="rId9"/>
    <p:sldId id="295" r:id="rId10"/>
    <p:sldId id="262" r:id="rId11"/>
    <p:sldId id="264" r:id="rId12"/>
    <p:sldId id="271" r:id="rId13"/>
    <p:sldId id="280" r:id="rId14"/>
    <p:sldId id="281" r:id="rId15"/>
    <p:sldId id="292" r:id="rId16"/>
    <p:sldId id="290" r:id="rId17"/>
    <p:sldId id="289" r:id="rId18"/>
    <p:sldId id="275" r:id="rId19"/>
    <p:sldId id="287" r:id="rId20"/>
    <p:sldId id="286" r:id="rId21"/>
    <p:sldId id="25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37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98"/>
    </p:cViewPr>
  </p:sorterViewPr>
  <p:notesViewPr>
    <p:cSldViewPr>
      <p:cViewPr varScale="1">
        <p:scale>
          <a:sx n="85" d="100"/>
          <a:sy n="85" d="100"/>
        </p:scale>
        <p:origin x="-3150"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0EF171-C939-4306-BBF1-E7296004FAD8}" type="datetimeFigureOut">
              <a:rPr lang="en-US" smtClean="0"/>
              <a:pPr/>
              <a:t>3/1/2011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2BA5A98-3B4C-459F-9201-3B8718915063}"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3EF980-D6F4-403F-8FE6-899B0C7F6BE4}" type="datetimeFigureOut">
              <a:rPr lang="en-US" smtClean="0"/>
              <a:pPr/>
              <a:t>3/1/2011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DA974B-EFA0-4DFA-BEF1-EB5C2A5C7884}"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DA974B-EFA0-4DFA-BEF1-EB5C2A5C788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DA974B-EFA0-4DFA-BEF1-EB5C2A5C7884}" type="slidenum">
              <a:rPr lang="en-US" smtClean="0"/>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DA974B-EFA0-4DFA-BEF1-EB5C2A5C7884}"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DA974B-EFA0-4DFA-BEF1-EB5C2A5C7884}"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DA974B-EFA0-4DFA-BEF1-EB5C2A5C7884}"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DA974B-EFA0-4DFA-BEF1-EB5C2A5C7884}"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DA974B-EFA0-4DFA-BEF1-EB5C2A5C7884}"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DA974B-EFA0-4DFA-BEF1-EB5C2A5C7884}"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Time to solicit</a:t>
            </a:r>
            <a:endParaRPr lang="en-US" dirty="0"/>
          </a:p>
        </p:txBody>
      </p:sp>
      <p:sp>
        <p:nvSpPr>
          <p:cNvPr id="4" name="Slide Number Placeholder 3"/>
          <p:cNvSpPr>
            <a:spLocks noGrp="1"/>
          </p:cNvSpPr>
          <p:nvPr>
            <p:ph type="sldNum" sz="quarter" idx="10"/>
          </p:nvPr>
        </p:nvSpPr>
        <p:spPr/>
        <p:txBody>
          <a:bodyPr/>
          <a:lstStyle/>
          <a:p>
            <a:fld id="{FADA974B-EFA0-4DFA-BEF1-EB5C2A5C7884}"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DA974B-EFA0-4DFA-BEF1-EB5C2A5C7884}"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F982A7F-9C58-4D53-979D-B4C46C86BC5F}" type="datetimeFigureOut">
              <a:rPr lang="en-US" smtClean="0"/>
              <a:pPr/>
              <a:t>3/1/2011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8413E1-AF89-4BD0-A833-64E2DFB0BEB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982A7F-9C58-4D53-979D-B4C46C86BC5F}" type="datetimeFigureOut">
              <a:rPr lang="en-US" smtClean="0"/>
              <a:pPr/>
              <a:t>3/1/2011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8413E1-AF89-4BD0-A833-64E2DFB0BEB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57400" y="274638"/>
            <a:ext cx="441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982A7F-9C58-4D53-979D-B4C46C86BC5F}" type="datetimeFigureOut">
              <a:rPr lang="en-US" smtClean="0"/>
              <a:pPr/>
              <a:t>3/1/2011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8413E1-AF89-4BD0-A833-64E2DFB0BEB8}"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144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9144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dt" sz="half" idx="10"/>
          </p:nvPr>
        </p:nvSpPr>
        <p:spPr>
          <a:ln/>
        </p:spPr>
        <p:txBody>
          <a:bodyPr/>
          <a:lstStyle>
            <a:lvl1pPr>
              <a:defRPr/>
            </a:lvl1pPr>
          </a:lstStyle>
          <a:p>
            <a:pPr>
              <a:defRPr/>
            </a:pPr>
            <a:endParaRPr lang="en-US" dirty="0"/>
          </a:p>
        </p:txBody>
      </p:sp>
      <p:sp>
        <p:nvSpPr>
          <p:cNvPr id="7"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11"/>
          <p:cNvSpPr>
            <a:spLocks noGrp="1" noChangeArrowheads="1"/>
          </p:cNvSpPr>
          <p:nvPr>
            <p:ph type="sldNum" sz="quarter" idx="12"/>
          </p:nvPr>
        </p:nvSpPr>
        <p:spPr>
          <a:ln/>
        </p:spPr>
        <p:txBody>
          <a:bodyPr/>
          <a:lstStyle>
            <a:lvl1pPr>
              <a:defRPr/>
            </a:lvl1pPr>
          </a:lstStyle>
          <a:p>
            <a:pPr>
              <a:defRPr/>
            </a:pPr>
            <a:fld id="{21F6E5C3-847E-4516-A561-C90E1D21B15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982A7F-9C58-4D53-979D-B4C46C86BC5F}" type="datetimeFigureOut">
              <a:rPr lang="en-US" smtClean="0"/>
              <a:pPr/>
              <a:t>3/1/2011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8413E1-AF89-4BD0-A833-64E2DFB0BEB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57399" y="4406900"/>
            <a:ext cx="6437313"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2057399" y="2906713"/>
            <a:ext cx="6437313"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982A7F-9C58-4D53-979D-B4C46C86BC5F}" type="datetimeFigureOut">
              <a:rPr lang="en-US" smtClean="0"/>
              <a:pPr/>
              <a:t>3/1/2011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8413E1-AF89-4BD0-A833-64E2DFB0BEB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10200" y="1600200"/>
            <a:ext cx="3276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057400" y="1600200"/>
            <a:ext cx="3276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982A7F-9C58-4D53-979D-B4C46C86BC5F}" type="datetimeFigureOut">
              <a:rPr lang="en-US" smtClean="0"/>
              <a:pPr/>
              <a:t>3/1/2011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8413E1-AF89-4BD0-A833-64E2DFB0BEB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57400" y="1535113"/>
            <a:ext cx="327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057400" y="2174875"/>
            <a:ext cx="327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410200" y="1535113"/>
            <a:ext cx="327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10200" y="2174875"/>
            <a:ext cx="327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982A7F-9C58-4D53-979D-B4C46C86BC5F}" type="datetimeFigureOut">
              <a:rPr lang="en-US" smtClean="0"/>
              <a:pPr/>
              <a:t>3/1/2011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D8413E1-AF89-4BD0-A833-64E2DFB0BEB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982A7F-9C58-4D53-979D-B4C46C86BC5F}" type="datetimeFigureOut">
              <a:rPr lang="en-US" smtClean="0"/>
              <a:pPr/>
              <a:t>3/1/2011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D8413E1-AF89-4BD0-A833-64E2DFB0BEB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982A7F-9C58-4D53-979D-B4C46C86BC5F}" type="datetimeFigureOut">
              <a:rPr lang="en-US" smtClean="0"/>
              <a:pPr/>
              <a:t>3/1/2011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D8413E1-AF89-4BD0-A833-64E2DFB0BEB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7400" y="273050"/>
            <a:ext cx="2819400"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953000" y="273050"/>
            <a:ext cx="37338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057400" y="1435100"/>
            <a:ext cx="28194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982A7F-9C58-4D53-979D-B4C46C86BC5F}" type="datetimeFigureOut">
              <a:rPr lang="en-US" smtClean="0"/>
              <a:pPr/>
              <a:t>3/1/2011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8413E1-AF89-4BD0-A833-64E2DFB0BEB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7400" y="4800600"/>
            <a:ext cx="5221288"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57400" y="612775"/>
            <a:ext cx="522128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057400" y="5367338"/>
            <a:ext cx="522128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982A7F-9C58-4D53-979D-B4C46C86BC5F}" type="datetimeFigureOut">
              <a:rPr lang="en-US" smtClean="0"/>
              <a:pPr/>
              <a:t>3/1/2011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8413E1-AF89-4BD0-A833-64E2DFB0BEB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57400" y="274638"/>
            <a:ext cx="6629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057400" y="1600200"/>
            <a:ext cx="6629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982A7F-9C58-4D53-979D-B4C46C86BC5F}" type="datetimeFigureOut">
              <a:rPr lang="en-US" smtClean="0"/>
              <a:pPr/>
              <a:t>3/1/2011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8413E1-AF89-4BD0-A833-64E2DFB0BE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hyperlink" Target="http://www.educationportal.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hyperlink" Target="http://www.bls.gov/"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cherrera@avhsd.org"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file:///E:\2009-2010%20Memories%20Video(Andy%20Celedon%20and%20Chris%20Valenzuela).avi"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package" Target="../embeddings/Microsoft_Office_PowerPoint_Presentation1.pptx"/></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it and they will come!</a:t>
            </a:r>
            <a:endParaRPr lang="en-US" dirty="0"/>
          </a:p>
        </p:txBody>
      </p:sp>
      <p:pic>
        <p:nvPicPr>
          <p:cNvPr id="5" name="Content Placeholder 4" descr="Law.jpg"/>
          <p:cNvPicPr>
            <a:picLocks noGrp="1" noChangeAspect="1"/>
          </p:cNvPicPr>
          <p:nvPr>
            <p:ph idx="1"/>
          </p:nvPr>
        </p:nvPicPr>
        <p:blipFill>
          <a:blip r:embed="rId3" cstate="print"/>
          <a:stretch>
            <a:fillRect/>
          </a:stretch>
        </p:blipFill>
        <p:spPr>
          <a:xfrm>
            <a:off x="2354791" y="1600200"/>
            <a:ext cx="6034617" cy="4525963"/>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Learning now, earning later.</a:t>
            </a:r>
            <a:endParaRPr lang="en-US" dirty="0"/>
          </a:p>
        </p:txBody>
      </p:sp>
      <p:pic>
        <p:nvPicPr>
          <p:cNvPr id="8" name="Content Placeholder 3" descr="courta.jpg"/>
          <p:cNvPicPr>
            <a:picLocks noGrp="1" noChangeAspect="1"/>
          </p:cNvPicPr>
          <p:nvPr>
            <p:ph idx="1"/>
          </p:nvPr>
        </p:nvPicPr>
        <p:blipFill>
          <a:blip r:embed="rId3" cstate="print"/>
          <a:stretch>
            <a:fillRect/>
          </a:stretch>
        </p:blipFill>
        <p:spPr>
          <a:xfrm>
            <a:off x="2057400" y="1654074"/>
            <a:ext cx="6629400" cy="4418215"/>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to Networking:</a:t>
            </a:r>
            <a:endParaRPr lang="en-US" dirty="0"/>
          </a:p>
        </p:txBody>
      </p:sp>
      <p:sp>
        <p:nvSpPr>
          <p:cNvPr id="5" name="Text Placeholder 4"/>
          <p:cNvSpPr>
            <a:spLocks noGrp="1"/>
          </p:cNvSpPr>
          <p:nvPr>
            <p:ph type="body" idx="1"/>
          </p:nvPr>
        </p:nvSpPr>
        <p:spPr>
          <a:xfrm>
            <a:off x="1981200" y="1447800"/>
            <a:ext cx="3276600" cy="639762"/>
          </a:xfrm>
        </p:spPr>
        <p:txBody>
          <a:bodyPr/>
          <a:lstStyle/>
          <a:p>
            <a:r>
              <a:rPr lang="en-US" dirty="0" smtClean="0"/>
              <a:t>Hands on Training</a:t>
            </a:r>
            <a:endParaRPr lang="en-US" dirty="0"/>
          </a:p>
        </p:txBody>
      </p:sp>
      <p:pic>
        <p:nvPicPr>
          <p:cNvPr id="7" name="Content Placeholder 6" descr="fingerprinta.jpg"/>
          <p:cNvPicPr>
            <a:picLocks noGrp="1" noChangeAspect="1"/>
          </p:cNvPicPr>
          <p:nvPr>
            <p:ph sz="half" idx="2"/>
          </p:nvPr>
        </p:nvPicPr>
        <p:blipFill>
          <a:blip r:embed="rId3" cstate="print"/>
          <a:stretch>
            <a:fillRect/>
          </a:stretch>
        </p:blipFill>
        <p:spPr>
          <a:xfrm>
            <a:off x="2058092" y="2922313"/>
            <a:ext cx="3275215" cy="2456411"/>
          </a:xfrm>
        </p:spPr>
      </p:pic>
      <p:sp>
        <p:nvSpPr>
          <p:cNvPr id="8" name="Text Placeholder 7"/>
          <p:cNvSpPr>
            <a:spLocks noGrp="1"/>
          </p:cNvSpPr>
          <p:nvPr>
            <p:ph type="body" sz="quarter" idx="3"/>
          </p:nvPr>
        </p:nvSpPr>
        <p:spPr/>
        <p:txBody>
          <a:bodyPr>
            <a:normAutofit fontScale="92500" lnSpcReduction="20000"/>
          </a:bodyPr>
          <a:lstStyle/>
          <a:p>
            <a:r>
              <a:rPr lang="en-US" dirty="0" smtClean="0"/>
              <a:t>Career Day with Industry Professionals.</a:t>
            </a:r>
            <a:endParaRPr lang="en-US" dirty="0"/>
          </a:p>
        </p:txBody>
      </p:sp>
      <p:pic>
        <p:nvPicPr>
          <p:cNvPr id="6" name="Content Placeholder 5" descr="career day1.jpg"/>
          <p:cNvPicPr>
            <a:picLocks noGrp="1" noChangeAspect="1"/>
          </p:cNvPicPr>
          <p:nvPr>
            <p:ph sz="quarter" idx="4"/>
          </p:nvPr>
        </p:nvPicPr>
        <p:blipFill>
          <a:blip r:embed="rId4" cstate="print"/>
          <a:stretch>
            <a:fillRect/>
          </a:stretch>
        </p:blipFill>
        <p:spPr>
          <a:xfrm>
            <a:off x="5410892" y="2922313"/>
            <a:ext cx="3275215" cy="2456411"/>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Portfolios</a:t>
            </a:r>
            <a:endParaRPr lang="en-US" dirty="0"/>
          </a:p>
        </p:txBody>
      </p:sp>
      <p:pic>
        <p:nvPicPr>
          <p:cNvPr id="4" name="Content Placeholder 3" descr="jfk2.jpg"/>
          <p:cNvPicPr>
            <a:picLocks noGrp="1" noChangeAspect="1"/>
          </p:cNvPicPr>
          <p:nvPr>
            <p:ph idx="1"/>
          </p:nvPr>
        </p:nvPicPr>
        <p:blipFill>
          <a:blip r:embed="rId2" cstate="print"/>
          <a:stretch>
            <a:fillRect/>
          </a:stretch>
        </p:blipFill>
        <p:spPr>
          <a:xfrm>
            <a:off x="2354791" y="1600200"/>
            <a:ext cx="6034617" cy="4525963"/>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Academy Projects:</a:t>
            </a:r>
            <a:br>
              <a:rPr lang="en-US" dirty="0" smtClean="0"/>
            </a:br>
            <a:r>
              <a:rPr lang="en-US" dirty="0" smtClean="0"/>
              <a:t>“Every 15 minutes”</a:t>
            </a:r>
            <a:endParaRPr lang="en-US" dirty="0"/>
          </a:p>
        </p:txBody>
      </p:sp>
      <p:pic>
        <p:nvPicPr>
          <p:cNvPr id="8" name="Content Placeholder 7" descr="dui 4.jpg"/>
          <p:cNvPicPr>
            <a:picLocks noGrp="1" noChangeAspect="1"/>
          </p:cNvPicPr>
          <p:nvPr>
            <p:ph sz="half" idx="1"/>
          </p:nvPr>
        </p:nvPicPr>
        <p:blipFill>
          <a:blip r:embed="rId2" cstate="print"/>
          <a:stretch>
            <a:fillRect/>
          </a:stretch>
        </p:blipFill>
        <p:spPr>
          <a:xfrm>
            <a:off x="5410200" y="2770981"/>
            <a:ext cx="3276600" cy="2184400"/>
          </a:xfrm>
        </p:spPr>
      </p:pic>
      <p:pic>
        <p:nvPicPr>
          <p:cNvPr id="7" name="Content Placeholder 6" descr="dui 6.jpg"/>
          <p:cNvPicPr>
            <a:picLocks noGrp="1" noChangeAspect="1"/>
          </p:cNvPicPr>
          <p:nvPr>
            <p:ph sz="half" idx="2"/>
          </p:nvPr>
        </p:nvPicPr>
        <p:blipFill>
          <a:blip r:embed="rId3" cstate="print"/>
          <a:stretch>
            <a:fillRect/>
          </a:stretch>
        </p:blipFill>
        <p:spPr>
          <a:xfrm>
            <a:off x="2057400" y="2770981"/>
            <a:ext cx="3276600" cy="21844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a:t>
            </a:r>
            <a:endParaRPr lang="en-US" dirty="0"/>
          </a:p>
        </p:txBody>
      </p:sp>
      <p:pic>
        <p:nvPicPr>
          <p:cNvPr id="6" name="Content Placeholder 5" descr="dui 9.jpg"/>
          <p:cNvPicPr>
            <a:picLocks noGrp="1" noChangeAspect="1"/>
          </p:cNvPicPr>
          <p:nvPr>
            <p:ph sz="half" idx="1"/>
          </p:nvPr>
        </p:nvPicPr>
        <p:blipFill>
          <a:blip r:embed="rId2" cstate="print"/>
          <a:stretch>
            <a:fillRect/>
          </a:stretch>
        </p:blipFill>
        <p:spPr>
          <a:xfrm>
            <a:off x="5410200" y="2770981"/>
            <a:ext cx="3276600" cy="2184400"/>
          </a:xfrm>
        </p:spPr>
      </p:pic>
      <p:pic>
        <p:nvPicPr>
          <p:cNvPr id="5" name="Content Placeholder 4" descr="dui 2.jpg"/>
          <p:cNvPicPr>
            <a:picLocks noGrp="1" noChangeAspect="1"/>
          </p:cNvPicPr>
          <p:nvPr>
            <p:ph sz="half" idx="2"/>
          </p:nvPr>
        </p:nvPicPr>
        <p:blipFill>
          <a:blip r:embed="rId3" cstate="print"/>
          <a:stretch>
            <a:fillRect/>
          </a:stretch>
        </p:blipFill>
        <p:spPr>
          <a:xfrm>
            <a:off x="2057400" y="2770981"/>
            <a:ext cx="3276600" cy="21844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A.V.I.D.T.F </a:t>
            </a:r>
            <a:br>
              <a:rPr lang="en-US" dirty="0" smtClean="0"/>
            </a:br>
            <a:r>
              <a:rPr lang="en-US" sz="2400" dirty="0" smtClean="0"/>
              <a:t>(Antelope Valley </a:t>
            </a:r>
            <a:r>
              <a:rPr lang="en-US" sz="2400" dirty="0" smtClean="0"/>
              <a:t>I</a:t>
            </a:r>
            <a:r>
              <a:rPr lang="en-US" sz="2400" dirty="0" smtClean="0"/>
              <a:t>llegal Dumping Task Force)</a:t>
            </a:r>
            <a:endParaRPr lang="en-US" sz="2400" dirty="0"/>
          </a:p>
        </p:txBody>
      </p:sp>
      <p:pic>
        <p:nvPicPr>
          <p:cNvPr id="60418" name="Picture 2"/>
          <p:cNvPicPr>
            <a:picLocks noGrp="1" noChangeAspect="1" noChangeArrowheads="1"/>
          </p:cNvPicPr>
          <p:nvPr>
            <p:ph sz="half" idx="2"/>
          </p:nvPr>
        </p:nvPicPr>
        <p:blipFill>
          <a:blip r:embed="rId2" cstate="print"/>
          <a:srcRect/>
          <a:stretch>
            <a:fillRect/>
          </a:stretch>
        </p:blipFill>
        <p:spPr bwMode="auto">
          <a:xfrm>
            <a:off x="2057400" y="2739580"/>
            <a:ext cx="3276600" cy="2247202"/>
          </a:xfrm>
          <a:prstGeom prst="rect">
            <a:avLst/>
          </a:prstGeom>
          <a:noFill/>
          <a:ln w="9525">
            <a:noFill/>
            <a:miter lim="800000"/>
            <a:headEnd/>
            <a:tailEnd/>
          </a:ln>
          <a:effectLst/>
        </p:spPr>
      </p:pic>
      <p:pic>
        <p:nvPicPr>
          <p:cNvPr id="60419" name="Picture 3"/>
          <p:cNvPicPr>
            <a:picLocks noGrp="1" noChangeAspect="1" noChangeArrowheads="1"/>
          </p:cNvPicPr>
          <p:nvPr>
            <p:ph sz="half" idx="1"/>
          </p:nvPr>
        </p:nvPicPr>
        <p:blipFill>
          <a:blip r:embed="rId3" cstate="print"/>
          <a:srcRect/>
          <a:stretch>
            <a:fillRect/>
          </a:stretch>
        </p:blipFill>
        <p:spPr bwMode="auto">
          <a:xfrm>
            <a:off x="5410200" y="2634456"/>
            <a:ext cx="3276600" cy="2457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3"/>
          <p:cNvSpPr>
            <a:spLocks noGrp="1"/>
          </p:cNvSpPr>
          <p:nvPr>
            <p:ph type="title"/>
          </p:nvPr>
        </p:nvSpPr>
        <p:spPr/>
        <p:txBody>
          <a:bodyPr>
            <a:normAutofit/>
          </a:bodyPr>
          <a:lstStyle/>
          <a:p>
            <a:r>
              <a:rPr lang="en-US" sz="3600" smtClean="0">
                <a:latin typeface="Times New Roman" pitchFamily="18" charset="0"/>
                <a:cs typeface="Times New Roman" pitchFamily="18" charset="0"/>
              </a:rPr>
              <a:t>Community</a:t>
            </a:r>
            <a:endParaRPr lang="en-US" sz="3600" dirty="0" smtClean="0">
              <a:latin typeface="Times New Roman" pitchFamily="18" charset="0"/>
              <a:cs typeface="Times New Roman" pitchFamily="18" charset="0"/>
            </a:endParaRPr>
          </a:p>
        </p:txBody>
      </p:sp>
      <p:sp>
        <p:nvSpPr>
          <p:cNvPr id="5" name="Content Placeholder 4"/>
          <p:cNvSpPr>
            <a:spLocks noGrp="1"/>
          </p:cNvSpPr>
          <p:nvPr>
            <p:ph sz="half" idx="1"/>
          </p:nvPr>
        </p:nvSpPr>
        <p:spPr/>
        <p:txBody>
          <a:bodyPr rtlCol="0">
            <a:normAutofit/>
          </a:bodyPr>
          <a:lstStyle/>
          <a:p>
            <a:pPr fontAlgn="auto">
              <a:spcAft>
                <a:spcPts val="0"/>
              </a:spcAft>
              <a:buFont typeface="Arial" pitchFamily="34" charset="0"/>
              <a:buChar char="•"/>
              <a:defRPr/>
            </a:pPr>
            <a:r>
              <a:rPr lang="en-US" sz="2000" smtClean="0">
                <a:latin typeface="Times New Roman" pitchFamily="18" charset="0"/>
                <a:cs typeface="Times New Roman" pitchFamily="18" charset="0"/>
              </a:rPr>
              <a:t>Legacy Project  (F-101 Voodoo)</a:t>
            </a:r>
          </a:p>
          <a:p>
            <a:pPr fontAlgn="auto">
              <a:spcAft>
                <a:spcPts val="0"/>
              </a:spcAft>
              <a:buFont typeface="Arial" pitchFamily="34" charset="0"/>
              <a:buChar char="•"/>
              <a:defRPr/>
            </a:pPr>
            <a:endParaRPr lang="en-US" sz="2000" smtClean="0">
              <a:latin typeface="Times New Roman" pitchFamily="18" charset="0"/>
              <a:cs typeface="Times New Roman" pitchFamily="18" charset="0"/>
            </a:endParaRPr>
          </a:p>
          <a:p>
            <a:pPr fontAlgn="auto">
              <a:spcAft>
                <a:spcPts val="0"/>
              </a:spcAft>
              <a:buFont typeface="Arial" pitchFamily="34" charset="0"/>
              <a:buChar char="•"/>
              <a:defRPr/>
            </a:pPr>
            <a:r>
              <a:rPr lang="en-US" sz="2000" smtClean="0">
                <a:latin typeface="Times New Roman" pitchFamily="18" charset="0"/>
                <a:cs typeface="Times New Roman" pitchFamily="18" charset="0"/>
              </a:rPr>
              <a:t>Teen Help Line</a:t>
            </a:r>
          </a:p>
          <a:p>
            <a:pPr fontAlgn="auto">
              <a:spcAft>
                <a:spcPts val="0"/>
              </a:spcAft>
              <a:buFont typeface="Arial" pitchFamily="34" charset="0"/>
              <a:buChar char="•"/>
              <a:defRPr/>
            </a:pPr>
            <a:endParaRPr lang="en-US" sz="2000" smtClean="0">
              <a:latin typeface="Times New Roman" pitchFamily="18" charset="0"/>
              <a:cs typeface="Times New Roman" pitchFamily="18" charset="0"/>
            </a:endParaRPr>
          </a:p>
          <a:p>
            <a:pPr fontAlgn="auto">
              <a:spcAft>
                <a:spcPts val="0"/>
              </a:spcAft>
              <a:buFont typeface="Arial" pitchFamily="34" charset="0"/>
              <a:buChar char="•"/>
              <a:defRPr/>
            </a:pPr>
            <a:r>
              <a:rPr lang="en-US" sz="2000" smtClean="0">
                <a:latin typeface="Times New Roman" pitchFamily="18" charset="0"/>
                <a:cs typeface="Times New Roman" pitchFamily="18" charset="0"/>
              </a:rPr>
              <a:t>Canned Food Drive</a:t>
            </a:r>
          </a:p>
          <a:p>
            <a:pPr fontAlgn="auto">
              <a:spcAft>
                <a:spcPts val="0"/>
              </a:spcAft>
              <a:buFont typeface="Arial" pitchFamily="34" charset="0"/>
              <a:buChar char="•"/>
              <a:defRPr/>
            </a:pPr>
            <a:endParaRPr lang="en-US" sz="2000" smtClean="0">
              <a:latin typeface="Times New Roman" pitchFamily="18" charset="0"/>
              <a:cs typeface="Times New Roman" pitchFamily="18" charset="0"/>
            </a:endParaRPr>
          </a:p>
          <a:p>
            <a:pPr fontAlgn="auto">
              <a:spcAft>
                <a:spcPts val="0"/>
              </a:spcAft>
              <a:buFont typeface="Arial" pitchFamily="34" charset="0"/>
              <a:buChar char="•"/>
              <a:defRPr/>
            </a:pPr>
            <a:r>
              <a:rPr lang="en-US" sz="2000" smtClean="0">
                <a:latin typeface="Times New Roman" pitchFamily="18" charset="0"/>
                <a:cs typeface="Times New Roman" pitchFamily="18" charset="0"/>
              </a:rPr>
              <a:t>Decorating Doors</a:t>
            </a:r>
          </a:p>
          <a:p>
            <a:pPr fontAlgn="auto">
              <a:spcAft>
                <a:spcPts val="0"/>
              </a:spcAft>
              <a:buFont typeface="Arial" pitchFamily="34" charset="0"/>
              <a:buChar char="•"/>
              <a:defRPr/>
            </a:pPr>
            <a:endParaRPr lang="en-US" sz="2000" smtClean="0">
              <a:latin typeface="Times New Roman" pitchFamily="18" charset="0"/>
              <a:cs typeface="Times New Roman" pitchFamily="18" charset="0"/>
            </a:endParaRPr>
          </a:p>
          <a:p>
            <a:pPr fontAlgn="auto">
              <a:spcAft>
                <a:spcPts val="0"/>
              </a:spcAft>
              <a:buFont typeface="Arial" pitchFamily="34" charset="0"/>
              <a:buChar char="•"/>
              <a:defRPr/>
            </a:pPr>
            <a:r>
              <a:rPr lang="en-US" sz="2000" smtClean="0">
                <a:latin typeface="Times New Roman" pitchFamily="18" charset="0"/>
                <a:cs typeface="Times New Roman" pitchFamily="18" charset="0"/>
              </a:rPr>
              <a:t>Packages for Soldiers</a:t>
            </a:r>
          </a:p>
          <a:p>
            <a:pPr fontAlgn="auto">
              <a:spcAft>
                <a:spcPts val="0"/>
              </a:spcAft>
              <a:buFont typeface="Arial" pitchFamily="34" charset="0"/>
              <a:buChar char="•"/>
              <a:defRPr/>
            </a:pPr>
            <a:endParaRPr lang="en-US" sz="2000" smtClean="0">
              <a:latin typeface="Times New Roman" pitchFamily="18" charset="0"/>
              <a:cs typeface="Times New Roman" pitchFamily="18" charset="0"/>
            </a:endParaRPr>
          </a:p>
          <a:p>
            <a:pPr fontAlgn="auto">
              <a:spcAft>
                <a:spcPts val="0"/>
              </a:spcAft>
              <a:buFont typeface="Arial" pitchFamily="34" charset="0"/>
              <a:buChar char="•"/>
              <a:defRPr/>
            </a:pPr>
            <a:r>
              <a:rPr lang="en-US" sz="2000" smtClean="0">
                <a:latin typeface="Times New Roman" pitchFamily="18" charset="0"/>
                <a:cs typeface="Times New Roman" pitchFamily="18" charset="0"/>
              </a:rPr>
              <a:t>Toys for Tots</a:t>
            </a:r>
          </a:p>
          <a:p>
            <a:pPr fontAlgn="auto">
              <a:spcAft>
                <a:spcPts val="0"/>
              </a:spcAft>
              <a:buNone/>
              <a:defRPr/>
            </a:pPr>
            <a:endParaRPr lang="en-US" sz="1800" smtClean="0"/>
          </a:p>
          <a:p>
            <a:pPr fontAlgn="auto">
              <a:spcAft>
                <a:spcPts val="0"/>
              </a:spcAft>
              <a:buFont typeface="Arial" pitchFamily="34" charset="0"/>
              <a:buChar char="•"/>
              <a:defRPr/>
            </a:pPr>
            <a:endParaRPr lang="en-US" sz="1800" dirty="0"/>
          </a:p>
        </p:txBody>
      </p:sp>
      <p:pic>
        <p:nvPicPr>
          <p:cNvPr id="8" name="Content Placeholder 7" descr="teen court 1.jpg"/>
          <p:cNvPicPr>
            <a:picLocks noGrp="1" noChangeAspect="1"/>
          </p:cNvPicPr>
          <p:nvPr>
            <p:ph sz="half" idx="2"/>
          </p:nvPr>
        </p:nvPicPr>
        <p:blipFill>
          <a:blip r:embed="rId2" cstate="print"/>
          <a:stretch>
            <a:fillRect/>
          </a:stretch>
        </p:blipFill>
        <p:spPr>
          <a:xfrm>
            <a:off x="2266950" y="2590800"/>
            <a:ext cx="2857500" cy="2105819"/>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3" name="Title 4"/>
          <p:cNvSpPr>
            <a:spLocks noGrp="1"/>
          </p:cNvSpPr>
          <p:nvPr>
            <p:ph type="title"/>
          </p:nvPr>
        </p:nvSpPr>
        <p:spPr/>
        <p:txBody>
          <a:bodyPr>
            <a:normAutofit/>
          </a:bodyPr>
          <a:lstStyle/>
          <a:p>
            <a:r>
              <a:rPr lang="en-US" sz="2400" dirty="0" smtClean="0"/>
              <a:t>Guest Speakers</a:t>
            </a:r>
          </a:p>
        </p:txBody>
      </p:sp>
      <p:sp>
        <p:nvSpPr>
          <p:cNvPr id="64514" name="Content Placeholder 5"/>
          <p:cNvSpPr>
            <a:spLocks noGrp="1"/>
          </p:cNvSpPr>
          <p:nvPr>
            <p:ph sz="half" idx="1"/>
          </p:nvPr>
        </p:nvSpPr>
        <p:spPr/>
        <p:txBody>
          <a:bodyPr>
            <a:normAutofit fontScale="85000" lnSpcReduction="10000"/>
          </a:bodyPr>
          <a:lstStyle/>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Los </a:t>
            </a:r>
            <a:r>
              <a:rPr lang="en-US" sz="2000" dirty="0" smtClean="0">
                <a:latin typeface="Times New Roman" pitchFamily="18" charset="0"/>
                <a:cs typeface="Times New Roman" pitchFamily="18" charset="0"/>
              </a:rPr>
              <a:t>Angeles </a:t>
            </a:r>
            <a:r>
              <a:rPr lang="en-US" sz="2000" dirty="0" smtClean="0">
                <a:latin typeface="Times New Roman" pitchFamily="18" charset="0"/>
                <a:cs typeface="Times New Roman" pitchFamily="18" charset="0"/>
              </a:rPr>
              <a:t>Mayor </a:t>
            </a:r>
            <a:r>
              <a:rPr lang="en-US" sz="2000" dirty="0" smtClean="0">
                <a:latin typeface="Times New Roman" pitchFamily="18" charset="0"/>
                <a:cs typeface="Times New Roman" pitchFamily="18" charset="0"/>
              </a:rPr>
              <a:t>Villaraigosa recognition</a:t>
            </a:r>
          </a:p>
          <a:p>
            <a:pPr>
              <a:buNone/>
            </a:pP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Probation and Parole Officers</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Deputy Sheriffs and Private Investigators</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Industry Professionals</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Service Recruiters</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City of Palmdale </a:t>
            </a:r>
            <a:endParaRPr lang="en-US" sz="2000" dirty="0" smtClean="0">
              <a:latin typeface="Times New Roman" pitchFamily="18" charset="0"/>
              <a:cs typeface="Times New Roman" pitchFamily="18" charset="0"/>
            </a:endParaRPr>
          </a:p>
          <a:p>
            <a:pPr>
              <a:buNone/>
            </a:pP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Mayor R. Rex Parris</a:t>
            </a:r>
          </a:p>
          <a:p>
            <a:endParaRPr lang="en-US" sz="2000" dirty="0" smtClean="0">
              <a:latin typeface="Times New Roman" pitchFamily="18" charset="0"/>
              <a:cs typeface="Times New Roman" pitchFamily="18" charset="0"/>
            </a:endParaRPr>
          </a:p>
        </p:txBody>
      </p:sp>
      <p:pic>
        <p:nvPicPr>
          <p:cNvPr id="5" name="Content Placeholder 4" descr="lacityp_013749.jpg"/>
          <p:cNvPicPr>
            <a:picLocks noGrp="1" noChangeAspect="1"/>
          </p:cNvPicPr>
          <p:nvPr>
            <p:ph sz="half" idx="2"/>
          </p:nvPr>
        </p:nvPicPr>
        <p:blipFill>
          <a:blip r:embed="rId2" cstate="print"/>
          <a:stretch>
            <a:fillRect/>
          </a:stretch>
        </p:blipFill>
        <p:spPr>
          <a:xfrm>
            <a:off x="2133600" y="1676400"/>
            <a:ext cx="3278247" cy="301752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Success Stories..Where are they now?</a:t>
            </a:r>
            <a:endParaRPr lang="en-US" dirty="0"/>
          </a:p>
        </p:txBody>
      </p:sp>
      <p:pic>
        <p:nvPicPr>
          <p:cNvPr id="8" name="Content Placeholder 7" descr="grad 1.jpg"/>
          <p:cNvPicPr>
            <a:picLocks noGrp="1" noChangeAspect="1"/>
          </p:cNvPicPr>
          <p:nvPr>
            <p:ph idx="1"/>
          </p:nvPr>
        </p:nvPicPr>
        <p:blipFill>
          <a:blip r:embed="rId2" cstate="print"/>
          <a:stretch>
            <a:fillRect/>
          </a:stretch>
        </p:blipFill>
        <p:spPr>
          <a:xfrm>
            <a:off x="3943350" y="2863056"/>
            <a:ext cx="2857500" cy="200025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2" name="Rectangle 11"/>
          <p:cNvSpPr>
            <a:spLocks noGrp="1" noChangeArrowheads="1"/>
          </p:cNvSpPr>
          <p:nvPr>
            <p:ph type="title"/>
          </p:nvPr>
        </p:nvSpPr>
        <p:spPr/>
        <p:txBody>
          <a:bodyPr/>
          <a:lstStyle/>
          <a:p>
            <a:pPr eaLnBrk="1" hangingPunct="1"/>
            <a:r>
              <a:rPr lang="en-US" dirty="0" smtClean="0"/>
              <a:t>Studies Show…</a:t>
            </a:r>
          </a:p>
        </p:txBody>
      </p:sp>
      <p:graphicFrame>
        <p:nvGraphicFramePr>
          <p:cNvPr id="2051" name="Object 14"/>
          <p:cNvGraphicFramePr>
            <a:graphicFrameLocks noChangeAspect="1"/>
          </p:cNvGraphicFramePr>
          <p:nvPr>
            <p:ph sz="quarter" idx="4294967295"/>
          </p:nvPr>
        </p:nvGraphicFramePr>
        <p:xfrm>
          <a:off x="838200" y="2590800"/>
          <a:ext cx="4614863" cy="3416300"/>
        </p:xfrm>
        <a:graphic>
          <a:graphicData uri="http://schemas.openxmlformats.org/presentationml/2006/ole">
            <p:oleObj spid="_x0000_s2051" name="Chart" r:id="rId3" imgW="4181568" imgH="3095522" progId="MSGraph.Chart.8">
              <p:embed followColorScheme="full"/>
            </p:oleObj>
          </a:graphicData>
        </a:graphic>
      </p:graphicFrame>
      <p:sp>
        <p:nvSpPr>
          <p:cNvPr id="2053" name="Rectangle 3"/>
          <p:cNvSpPr>
            <a:spLocks noGrp="1" noChangeArrowheads="1"/>
          </p:cNvSpPr>
          <p:nvPr>
            <p:ph type="body" sz="half" idx="4294967295"/>
          </p:nvPr>
        </p:nvSpPr>
        <p:spPr>
          <a:xfrm>
            <a:off x="5330825" y="1600200"/>
            <a:ext cx="3813175" cy="4530725"/>
          </a:xfrm>
        </p:spPr>
        <p:txBody>
          <a:bodyPr/>
          <a:lstStyle/>
          <a:p>
            <a:pPr eaLnBrk="1" hangingPunct="1">
              <a:lnSpc>
                <a:spcPct val="90000"/>
              </a:lnSpc>
            </a:pPr>
            <a:r>
              <a:rPr lang="en-US" sz="2000" dirty="0" smtClean="0"/>
              <a:t>Males make up 69% of all U.S. patrol officers, while females make up 31%. 55% are Caucasian, 28% are African-American, and 11% are Latino-American. All other groups comprise 6% of highway patrol officers in the U.S.</a:t>
            </a:r>
          </a:p>
          <a:p>
            <a:pPr eaLnBrk="1" hangingPunct="1">
              <a:lnSpc>
                <a:spcPct val="90000"/>
              </a:lnSpc>
            </a:pPr>
            <a:endParaRPr lang="en-US" sz="2000" dirty="0" smtClean="0"/>
          </a:p>
          <a:p>
            <a:pPr eaLnBrk="1" hangingPunct="1">
              <a:lnSpc>
                <a:spcPct val="90000"/>
              </a:lnSpc>
            </a:pPr>
            <a:r>
              <a:rPr lang="en-US" sz="2000" dirty="0" smtClean="0">
                <a:hlinkClick r:id="rId4"/>
              </a:rPr>
              <a:t>www.educationportal.com</a:t>
            </a:r>
            <a:endParaRPr lang="en-US" sz="2000" dirty="0" smtClean="0"/>
          </a:p>
          <a:p>
            <a:pPr eaLnBrk="1" hangingPunct="1">
              <a:lnSpc>
                <a:spcPct val="90000"/>
              </a:lnSpc>
              <a:buNone/>
            </a:pPr>
            <a:endParaRPr lang="en-US" sz="2000" dirty="0" smtClean="0"/>
          </a:p>
        </p:txBody>
      </p:sp>
      <p:graphicFrame>
        <p:nvGraphicFramePr>
          <p:cNvPr id="2050" name="Object 8"/>
          <p:cNvGraphicFramePr>
            <a:graphicFrameLocks noChangeAspect="1"/>
          </p:cNvGraphicFramePr>
          <p:nvPr>
            <p:ph sz="quarter" idx="4294967295"/>
          </p:nvPr>
        </p:nvGraphicFramePr>
        <p:xfrm>
          <a:off x="0" y="1600200"/>
          <a:ext cx="1841500" cy="2187575"/>
        </p:xfrm>
        <a:graphic>
          <a:graphicData uri="http://schemas.openxmlformats.org/presentationml/2006/ole">
            <p:oleObj spid="_x0000_s2050" name="Chart" r:id="rId5" imgW="4038549" imgH="4524349" progId="MSGraph.Chart.8">
              <p:embed followColorScheme="full"/>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Introductions:</a:t>
            </a:r>
            <a:endParaRPr lang="en-US" dirty="0"/>
          </a:p>
        </p:txBody>
      </p:sp>
      <p:pic>
        <p:nvPicPr>
          <p:cNvPr id="7" name="Content Placeholder 6" descr="juvi 5.jpg"/>
          <p:cNvPicPr>
            <a:picLocks noGrp="1" noChangeAspect="1"/>
          </p:cNvPicPr>
          <p:nvPr>
            <p:ph sz="half" idx="1"/>
          </p:nvPr>
        </p:nvPicPr>
        <p:blipFill>
          <a:blip r:embed="rId3" cstate="print"/>
          <a:stretch>
            <a:fillRect/>
          </a:stretch>
        </p:blipFill>
        <p:spPr>
          <a:xfrm>
            <a:off x="5957887" y="2434431"/>
            <a:ext cx="2181225" cy="2857500"/>
          </a:xfrm>
        </p:spPr>
      </p:pic>
      <p:sp>
        <p:nvSpPr>
          <p:cNvPr id="6" name="Content Placeholder 5"/>
          <p:cNvSpPr>
            <a:spLocks noGrp="1"/>
          </p:cNvSpPr>
          <p:nvPr>
            <p:ph sz="half" idx="2"/>
          </p:nvPr>
        </p:nvSpPr>
        <p:spPr/>
        <p:txBody>
          <a:bodyPr>
            <a:normAutofit fontScale="77500" lnSpcReduction="20000"/>
          </a:bodyPr>
          <a:lstStyle/>
          <a:p>
            <a:endParaRPr lang="en-US" dirty="0" smtClean="0">
              <a:solidFill>
                <a:schemeClr val="bg1"/>
              </a:solidFill>
            </a:endParaRPr>
          </a:p>
          <a:p>
            <a:r>
              <a:rPr lang="en-US" dirty="0" smtClean="0">
                <a:solidFill>
                  <a:schemeClr val="bg1"/>
                </a:solidFill>
                <a:latin typeface="Times New Roman" pitchFamily="18" charset="0"/>
                <a:cs typeface="Times New Roman" pitchFamily="18" charset="0"/>
              </a:rPr>
              <a:t>Ms. Cynthia Herrera – </a:t>
            </a:r>
            <a:r>
              <a:rPr lang="en-US" sz="2600" dirty="0" smtClean="0">
                <a:solidFill>
                  <a:srgbClr val="002060"/>
                </a:solidFill>
                <a:latin typeface="Times New Roman" pitchFamily="18" charset="0"/>
                <a:cs typeface="Times New Roman" pitchFamily="18" charset="0"/>
              </a:rPr>
              <a:t>Law/Government</a:t>
            </a:r>
            <a:r>
              <a:rPr lang="en-US" dirty="0" smtClean="0">
                <a:solidFill>
                  <a:srgbClr val="002060"/>
                </a:solidFill>
                <a:latin typeface="Times New Roman" pitchFamily="18" charset="0"/>
                <a:cs typeface="Times New Roman" pitchFamily="18" charset="0"/>
              </a:rPr>
              <a:t> Academy Coordinator</a:t>
            </a:r>
            <a:endParaRPr lang="en-US" dirty="0" smtClean="0">
              <a:solidFill>
                <a:srgbClr val="002060"/>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Ms. </a:t>
            </a:r>
            <a:r>
              <a:rPr lang="en-US" dirty="0" smtClean="0">
                <a:solidFill>
                  <a:schemeClr val="bg1"/>
                </a:solidFill>
                <a:latin typeface="Times New Roman" pitchFamily="18" charset="0"/>
                <a:cs typeface="Times New Roman" pitchFamily="18" charset="0"/>
              </a:rPr>
              <a:t>Christine </a:t>
            </a:r>
            <a:r>
              <a:rPr lang="en-US" dirty="0" smtClean="0">
                <a:solidFill>
                  <a:schemeClr val="bg1"/>
                </a:solidFill>
                <a:latin typeface="Times New Roman" pitchFamily="18" charset="0"/>
                <a:cs typeface="Times New Roman" pitchFamily="18" charset="0"/>
              </a:rPr>
              <a:t>Van Allen- </a:t>
            </a:r>
            <a:r>
              <a:rPr lang="en-US" dirty="0" smtClean="0">
                <a:solidFill>
                  <a:srgbClr val="002060"/>
                </a:solidFill>
                <a:latin typeface="Times New Roman" pitchFamily="18" charset="0"/>
                <a:cs typeface="Times New Roman" pitchFamily="18" charset="0"/>
              </a:rPr>
              <a:t>Crime Scene photo</a:t>
            </a:r>
          </a:p>
          <a:p>
            <a:r>
              <a:rPr lang="en-US" dirty="0" smtClean="0">
                <a:solidFill>
                  <a:schemeClr val="bg1"/>
                </a:solidFill>
                <a:latin typeface="Times New Roman" pitchFamily="18" charset="0"/>
                <a:cs typeface="Times New Roman" pitchFamily="18" charset="0"/>
              </a:rPr>
              <a:t>Mrs. Carolyn Lundie- </a:t>
            </a:r>
            <a:r>
              <a:rPr lang="en-US" dirty="0" smtClean="0">
                <a:solidFill>
                  <a:srgbClr val="002060"/>
                </a:solidFill>
                <a:latin typeface="Times New Roman" pitchFamily="18" charset="0"/>
                <a:cs typeface="Times New Roman" pitchFamily="18" charset="0"/>
              </a:rPr>
              <a:t>Forensic </a:t>
            </a:r>
            <a:r>
              <a:rPr lang="en-US" dirty="0" smtClean="0">
                <a:solidFill>
                  <a:srgbClr val="002060"/>
                </a:solidFill>
                <a:latin typeface="Times New Roman" pitchFamily="18" charset="0"/>
                <a:cs typeface="Times New Roman" pitchFamily="18" charset="0"/>
              </a:rPr>
              <a:t>Science</a:t>
            </a:r>
            <a:endParaRPr lang="en-US" dirty="0" smtClean="0">
              <a:solidFill>
                <a:srgbClr val="002060"/>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Ms</a:t>
            </a:r>
            <a:r>
              <a:rPr lang="en-US" dirty="0" smtClean="0">
                <a:solidFill>
                  <a:schemeClr val="bg1"/>
                </a:solidFill>
                <a:latin typeface="Times New Roman" pitchFamily="18" charset="0"/>
                <a:cs typeface="Times New Roman" pitchFamily="18" charset="0"/>
              </a:rPr>
              <a:t>. Billie Baumgartner- </a:t>
            </a:r>
            <a:r>
              <a:rPr lang="en-US" dirty="0" smtClean="0">
                <a:solidFill>
                  <a:srgbClr val="002060"/>
                </a:solidFill>
                <a:latin typeface="Times New Roman" pitchFamily="18" charset="0"/>
                <a:cs typeface="Times New Roman" pitchFamily="18" charset="0"/>
              </a:rPr>
              <a:t>English /Law</a:t>
            </a:r>
          </a:p>
          <a:p>
            <a:r>
              <a:rPr lang="en-US" dirty="0" smtClean="0">
                <a:solidFill>
                  <a:schemeClr val="bg1"/>
                </a:solidFill>
                <a:latin typeface="Times New Roman" pitchFamily="18" charset="0"/>
                <a:cs typeface="Times New Roman" pitchFamily="18" charset="0"/>
              </a:rPr>
              <a:t>Mr. Mark Burstein- </a:t>
            </a:r>
            <a:r>
              <a:rPr lang="en-US" dirty="0" smtClean="0">
                <a:solidFill>
                  <a:srgbClr val="002060"/>
                </a:solidFill>
                <a:latin typeface="Times New Roman" pitchFamily="18" charset="0"/>
                <a:cs typeface="Times New Roman" pitchFamily="18" charset="0"/>
              </a:rPr>
              <a:t>Math/Law</a:t>
            </a:r>
          </a:p>
          <a:p>
            <a:r>
              <a:rPr lang="en-US" dirty="0" smtClean="0">
                <a:solidFill>
                  <a:schemeClr val="bg1"/>
                </a:solidFill>
                <a:latin typeface="Times New Roman" pitchFamily="18" charset="0"/>
                <a:cs typeface="Times New Roman" pitchFamily="18" charset="0"/>
              </a:rPr>
              <a:t>Mr. Kevin Tait- </a:t>
            </a:r>
            <a:r>
              <a:rPr lang="en-US" dirty="0" smtClean="0">
                <a:solidFill>
                  <a:srgbClr val="002060"/>
                </a:solidFill>
                <a:latin typeface="Times New Roman" pitchFamily="18" charset="0"/>
                <a:cs typeface="Times New Roman" pitchFamily="18" charset="0"/>
              </a:rPr>
              <a:t>Industry member</a:t>
            </a:r>
            <a:endParaRPr lang="en-US"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Text Box 6"/>
          <p:cNvSpPr txBox="1">
            <a:spLocks noChangeArrowheads="1"/>
          </p:cNvSpPr>
          <p:nvPr/>
        </p:nvSpPr>
        <p:spPr bwMode="auto">
          <a:xfrm>
            <a:off x="6324600" y="3124200"/>
            <a:ext cx="228600" cy="609600"/>
          </a:xfrm>
          <a:prstGeom prst="rect">
            <a:avLst/>
          </a:prstGeom>
          <a:noFill/>
          <a:ln w="1">
            <a:noFill/>
            <a:miter lim="800000"/>
            <a:headEnd/>
            <a:tailEnd/>
          </a:ln>
        </p:spPr>
        <p:txBody>
          <a:bodyPr/>
          <a:lstStyle/>
          <a:p>
            <a:r>
              <a:rPr lang="en-US" dirty="0"/>
              <a:t>2006</a:t>
            </a:r>
          </a:p>
        </p:txBody>
      </p:sp>
      <p:sp>
        <p:nvSpPr>
          <p:cNvPr id="1028" name="Text Box 7"/>
          <p:cNvSpPr txBox="1">
            <a:spLocks noChangeArrowheads="1"/>
          </p:cNvSpPr>
          <p:nvPr/>
        </p:nvSpPr>
        <p:spPr bwMode="auto">
          <a:xfrm>
            <a:off x="4267200" y="2667000"/>
            <a:ext cx="323850" cy="685800"/>
          </a:xfrm>
          <a:prstGeom prst="rect">
            <a:avLst/>
          </a:prstGeom>
          <a:noFill/>
          <a:ln w="1">
            <a:noFill/>
            <a:miter lim="800000"/>
            <a:headEnd/>
            <a:tailEnd/>
          </a:ln>
        </p:spPr>
        <p:txBody>
          <a:bodyPr/>
          <a:lstStyle/>
          <a:p>
            <a:r>
              <a:rPr lang="en-US" dirty="0"/>
              <a:t>2016</a:t>
            </a:r>
          </a:p>
        </p:txBody>
      </p:sp>
      <p:sp>
        <p:nvSpPr>
          <p:cNvPr id="1029" name="Text Box 8"/>
          <p:cNvSpPr txBox="1">
            <a:spLocks noChangeArrowheads="1"/>
          </p:cNvSpPr>
          <p:nvPr/>
        </p:nvSpPr>
        <p:spPr bwMode="auto">
          <a:xfrm>
            <a:off x="7086600" y="3124200"/>
            <a:ext cx="323850" cy="685800"/>
          </a:xfrm>
          <a:prstGeom prst="rect">
            <a:avLst/>
          </a:prstGeom>
          <a:noFill/>
          <a:ln w="1">
            <a:noFill/>
            <a:miter lim="800000"/>
            <a:headEnd/>
            <a:tailEnd/>
          </a:ln>
        </p:spPr>
        <p:txBody>
          <a:bodyPr/>
          <a:lstStyle/>
          <a:p>
            <a:r>
              <a:rPr lang="en-US" dirty="0"/>
              <a:t>2016</a:t>
            </a:r>
          </a:p>
        </p:txBody>
      </p:sp>
      <p:sp>
        <p:nvSpPr>
          <p:cNvPr id="1030" name="Text Box 9"/>
          <p:cNvSpPr txBox="1">
            <a:spLocks noChangeArrowheads="1"/>
          </p:cNvSpPr>
          <p:nvPr/>
        </p:nvSpPr>
        <p:spPr bwMode="auto">
          <a:xfrm>
            <a:off x="609600" y="381000"/>
            <a:ext cx="2590800" cy="366713"/>
          </a:xfrm>
          <a:prstGeom prst="rect">
            <a:avLst/>
          </a:prstGeom>
          <a:noFill/>
          <a:ln w="9525">
            <a:noFill/>
            <a:miter lim="800000"/>
            <a:headEnd/>
            <a:tailEnd/>
          </a:ln>
        </p:spPr>
        <p:txBody>
          <a:bodyPr>
            <a:spAutoFit/>
          </a:bodyPr>
          <a:lstStyle/>
          <a:p>
            <a:pPr>
              <a:spcBef>
                <a:spcPct val="50000"/>
              </a:spcBef>
            </a:pPr>
            <a:endParaRPr lang="en-US" dirty="0"/>
          </a:p>
        </p:txBody>
      </p:sp>
      <p:graphicFrame>
        <p:nvGraphicFramePr>
          <p:cNvPr id="1026" name="Object 12"/>
          <p:cNvGraphicFramePr>
            <a:graphicFrameLocks noChangeAspect="1"/>
          </p:cNvGraphicFramePr>
          <p:nvPr>
            <p:ph idx="1"/>
          </p:nvPr>
        </p:nvGraphicFramePr>
        <p:xfrm>
          <a:off x="685800" y="685800"/>
          <a:ext cx="7896225" cy="4803775"/>
        </p:xfrm>
        <a:graphic>
          <a:graphicData uri="http://schemas.openxmlformats.org/presentationml/2006/ole">
            <p:oleObj spid="_x0000_s1026" name="Bitmap Image" r:id="rId3" imgW="3161905" imgH="1924319" progId="PBrush">
              <p:embed/>
            </p:oleObj>
          </a:graphicData>
        </a:graphic>
      </p:graphicFrame>
      <p:sp>
        <p:nvSpPr>
          <p:cNvPr id="1031" name="Text Box 13"/>
          <p:cNvSpPr txBox="1">
            <a:spLocks noChangeArrowheads="1"/>
          </p:cNvSpPr>
          <p:nvPr/>
        </p:nvSpPr>
        <p:spPr bwMode="auto">
          <a:xfrm>
            <a:off x="838200" y="5638800"/>
            <a:ext cx="7543800" cy="641350"/>
          </a:xfrm>
          <a:prstGeom prst="rect">
            <a:avLst/>
          </a:prstGeom>
          <a:noFill/>
          <a:ln w="9525">
            <a:noFill/>
            <a:miter lim="800000"/>
            <a:headEnd/>
            <a:tailEnd/>
          </a:ln>
        </p:spPr>
        <p:txBody>
          <a:bodyPr>
            <a:spAutoFit/>
          </a:bodyPr>
          <a:lstStyle/>
          <a:p>
            <a:pPr algn="ctr">
              <a:spcBef>
                <a:spcPct val="50000"/>
              </a:spcBef>
            </a:pPr>
            <a:r>
              <a:rPr lang="en-US" dirty="0"/>
              <a:t>Increase from 2006 to 2016 reference from </a:t>
            </a:r>
            <a:r>
              <a:rPr lang="en-US" dirty="0">
                <a:hlinkClick r:id="rId4"/>
              </a:rPr>
              <a:t>www.bls.gov</a:t>
            </a:r>
            <a:r>
              <a:rPr lang="en-US" dirty="0"/>
              <a:t> indicates lawyers will increase 84,000 people and police officers 70,000.</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Welcome to Highland High School</a:t>
            </a:r>
            <a:endParaRPr lang="en-US" sz="3200" dirty="0"/>
          </a:p>
        </p:txBody>
      </p:sp>
      <p:sp>
        <p:nvSpPr>
          <p:cNvPr id="3" name="Content Placeholder 2"/>
          <p:cNvSpPr>
            <a:spLocks noGrp="1"/>
          </p:cNvSpPr>
          <p:nvPr>
            <p:ph sz="half" idx="1"/>
          </p:nvPr>
        </p:nvSpPr>
        <p:spPr/>
        <p:txBody>
          <a:bodyPr>
            <a:normAutofit fontScale="92500"/>
          </a:bodyPr>
          <a:lstStyle/>
          <a:p>
            <a:r>
              <a:rPr lang="en-US" dirty="0" smtClean="0">
                <a:solidFill>
                  <a:schemeClr val="bg1"/>
                </a:solidFill>
              </a:rPr>
              <a:t>Law and Government Academy</a:t>
            </a:r>
          </a:p>
          <a:p>
            <a:r>
              <a:rPr lang="en-US" dirty="0" smtClean="0">
                <a:solidFill>
                  <a:schemeClr val="bg1"/>
                </a:solidFill>
              </a:rPr>
              <a:t>39055 25</a:t>
            </a:r>
            <a:r>
              <a:rPr lang="en-US" baseline="30000" dirty="0" smtClean="0">
                <a:solidFill>
                  <a:schemeClr val="bg1"/>
                </a:solidFill>
              </a:rPr>
              <a:t>th</a:t>
            </a:r>
            <a:r>
              <a:rPr lang="en-US" dirty="0" smtClean="0">
                <a:solidFill>
                  <a:schemeClr val="bg1"/>
                </a:solidFill>
              </a:rPr>
              <a:t> </a:t>
            </a:r>
            <a:r>
              <a:rPr lang="en-US" dirty="0" smtClean="0">
                <a:solidFill>
                  <a:schemeClr val="bg1"/>
                </a:solidFill>
              </a:rPr>
              <a:t>st</a:t>
            </a:r>
            <a:r>
              <a:rPr lang="en-US" dirty="0" smtClean="0">
                <a:solidFill>
                  <a:schemeClr val="bg1"/>
                </a:solidFill>
              </a:rPr>
              <a:t>. West</a:t>
            </a:r>
          </a:p>
          <a:p>
            <a:r>
              <a:rPr lang="en-US" dirty="0" smtClean="0">
                <a:solidFill>
                  <a:schemeClr val="bg1"/>
                </a:solidFill>
              </a:rPr>
              <a:t>Palmdale CA  93551</a:t>
            </a:r>
          </a:p>
          <a:p>
            <a:r>
              <a:rPr lang="en-US" dirty="0" smtClean="0">
                <a:hlinkClick r:id="rId3"/>
              </a:rPr>
              <a:t>cherrera@avhsd.org</a:t>
            </a:r>
            <a:endParaRPr lang="en-US" dirty="0" smtClean="0"/>
          </a:p>
          <a:p>
            <a:r>
              <a:rPr lang="en-US" dirty="0" smtClean="0">
                <a:solidFill>
                  <a:schemeClr val="bg1"/>
                </a:solidFill>
              </a:rPr>
              <a:t>(661) 538-0304 </a:t>
            </a:r>
            <a:r>
              <a:rPr lang="en-US" dirty="0" smtClean="0">
                <a:solidFill>
                  <a:schemeClr val="bg1"/>
                </a:solidFill>
              </a:rPr>
              <a:t>xt</a:t>
            </a:r>
            <a:r>
              <a:rPr lang="en-US" dirty="0" smtClean="0">
                <a:solidFill>
                  <a:schemeClr val="bg1"/>
                </a:solidFill>
              </a:rPr>
              <a:t>. 521</a:t>
            </a:r>
            <a:endParaRPr lang="en-US" dirty="0">
              <a:solidFill>
                <a:schemeClr val="bg1"/>
              </a:solidFill>
            </a:endParaRPr>
          </a:p>
        </p:txBody>
      </p:sp>
      <p:pic>
        <p:nvPicPr>
          <p:cNvPr id="9" name="Content Placeholder 8" descr="hhs logo.jpg"/>
          <p:cNvPicPr>
            <a:picLocks noGrp="1" noChangeAspect="1"/>
          </p:cNvPicPr>
          <p:nvPr>
            <p:ph sz="half" idx="2"/>
          </p:nvPr>
        </p:nvPicPr>
        <p:blipFill>
          <a:blip r:embed="rId4" cstate="print"/>
          <a:stretch>
            <a:fillRect/>
          </a:stretch>
        </p:blipFill>
        <p:spPr>
          <a:xfrm>
            <a:off x="2895600" y="2362200"/>
            <a:ext cx="1994493" cy="237744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our Academy all about?</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The Highland High School Law &amp; Government Academy is one of the career-path programs </a:t>
            </a:r>
            <a:endParaRPr lang="en-US" dirty="0" smtClean="0"/>
          </a:p>
          <a:p>
            <a:r>
              <a:rPr lang="en-US" dirty="0" smtClean="0"/>
              <a:t>We provide </a:t>
            </a:r>
            <a:r>
              <a:rPr lang="en-US" dirty="0" smtClean="0"/>
              <a:t>students with a preview of </a:t>
            </a:r>
            <a:r>
              <a:rPr lang="en-US" dirty="0" smtClean="0"/>
              <a:t>careers </a:t>
            </a:r>
            <a:r>
              <a:rPr lang="en-US" dirty="0" smtClean="0"/>
              <a:t>in the legal </a:t>
            </a:r>
            <a:r>
              <a:rPr lang="en-US" dirty="0" smtClean="0"/>
              <a:t>profession, law enforcement </a:t>
            </a:r>
            <a:r>
              <a:rPr lang="en-US" dirty="0" smtClean="0"/>
              <a:t>or </a:t>
            </a:r>
            <a:r>
              <a:rPr lang="en-US" dirty="0" smtClean="0"/>
              <a:t>related government service </a:t>
            </a:r>
          </a:p>
          <a:p>
            <a:r>
              <a:rPr lang="en-US" dirty="0" smtClean="0"/>
              <a:t>This </a:t>
            </a:r>
            <a:r>
              <a:rPr lang="en-US" dirty="0" smtClean="0"/>
              <a:t>program operates on </a:t>
            </a:r>
            <a:r>
              <a:rPr lang="en-US" dirty="0" smtClean="0"/>
              <a:t>the Highland </a:t>
            </a:r>
            <a:r>
              <a:rPr lang="en-US" dirty="0" smtClean="0"/>
              <a:t>High School campus, but </a:t>
            </a:r>
            <a:r>
              <a:rPr lang="en-US" dirty="0" smtClean="0"/>
              <a:t> students come from </a:t>
            </a:r>
            <a:r>
              <a:rPr lang="en-US" dirty="0" smtClean="0"/>
              <a:t>all over the Antelope </a:t>
            </a:r>
            <a:r>
              <a:rPr lang="en-US" dirty="0" smtClean="0"/>
              <a:t>Valley</a:t>
            </a:r>
          </a:p>
          <a:p>
            <a:r>
              <a:rPr lang="en-US" dirty="0" smtClean="0"/>
              <a:t>The </a:t>
            </a:r>
            <a:r>
              <a:rPr lang="en-US" dirty="0" smtClean="0"/>
              <a:t>Academy offers a combination of academic preparation and job-related </a:t>
            </a:r>
            <a:r>
              <a:rPr lang="en-US" dirty="0" smtClean="0"/>
              <a:t>experiences</a:t>
            </a:r>
          </a:p>
          <a:p>
            <a:r>
              <a:rPr lang="en-US" dirty="0" smtClean="0"/>
              <a:t>Highland </a:t>
            </a:r>
            <a:r>
              <a:rPr lang="en-US" dirty="0" smtClean="0"/>
              <a:t>has formed a partnership with the community through </a:t>
            </a:r>
            <a:r>
              <a:rPr lang="en-US" dirty="0" smtClean="0"/>
              <a:t>a </a:t>
            </a:r>
            <a:r>
              <a:rPr lang="en-US" dirty="0" smtClean="0"/>
              <a:t>Law &amp; Government Academy Advisory Committee </a:t>
            </a:r>
            <a:r>
              <a:rPr lang="en-US" dirty="0" smtClean="0"/>
              <a:t>focusing on work-based training</a:t>
            </a:r>
            <a:endParaRPr lang="en-US" dirty="0" smtClean="0"/>
          </a:p>
          <a:p>
            <a:r>
              <a:rPr lang="en-US" dirty="0" smtClean="0"/>
              <a:t>The </a:t>
            </a:r>
            <a:r>
              <a:rPr lang="en-US" dirty="0" smtClean="0"/>
              <a:t>Academy’s </a:t>
            </a:r>
            <a:r>
              <a:rPr lang="en-US" dirty="0" smtClean="0"/>
              <a:t>ultimate goal </a:t>
            </a:r>
            <a:r>
              <a:rPr lang="en-US" dirty="0" smtClean="0"/>
              <a:t>is to expose </a:t>
            </a:r>
            <a:r>
              <a:rPr lang="en-US" dirty="0" smtClean="0"/>
              <a:t>students </a:t>
            </a:r>
            <a:r>
              <a:rPr lang="en-US" dirty="0" smtClean="0"/>
              <a:t>to </a:t>
            </a:r>
            <a:r>
              <a:rPr lang="en-US" dirty="0" smtClean="0"/>
              <a:t>multiple job </a:t>
            </a:r>
            <a:r>
              <a:rPr lang="en-US" dirty="0" smtClean="0"/>
              <a:t>and career </a:t>
            </a:r>
            <a:r>
              <a:rPr lang="en-US" dirty="0" smtClean="0"/>
              <a:t>opportunities in all related disciplines of  law </a:t>
            </a:r>
            <a:r>
              <a:rPr lang="en-US" dirty="0" smtClean="0"/>
              <a:t>and government </a:t>
            </a:r>
            <a:r>
              <a:rPr lang="en-US" dirty="0" smtClean="0"/>
              <a:t>service </a:t>
            </a:r>
          </a:p>
          <a:p>
            <a:r>
              <a:rPr lang="en-US" dirty="0" smtClean="0"/>
              <a:t>Our efforts </a:t>
            </a:r>
            <a:r>
              <a:rPr lang="en-US" dirty="0" smtClean="0"/>
              <a:t>provide </a:t>
            </a:r>
            <a:r>
              <a:rPr lang="en-US" dirty="0" smtClean="0"/>
              <a:t>a better foundation for college, or post-secondary training jobs within the career pathway of law and </a:t>
            </a:r>
            <a:r>
              <a:rPr lang="en-US" dirty="0" smtClean="0"/>
              <a:t>government</a:t>
            </a:r>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 our Curriculum?</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Students in the Law &amp; Government Academy program </a:t>
            </a:r>
            <a:r>
              <a:rPr lang="en-US" b="1" dirty="0" smtClean="0"/>
              <a:t>exceed </a:t>
            </a:r>
            <a:r>
              <a:rPr lang="en-US" dirty="0" smtClean="0"/>
              <a:t>the requirements for high school graduation.  </a:t>
            </a:r>
            <a:endParaRPr lang="en-US" dirty="0" smtClean="0"/>
          </a:p>
          <a:p>
            <a:pPr>
              <a:buNone/>
            </a:pPr>
            <a:endParaRPr lang="en-US" dirty="0" smtClean="0"/>
          </a:p>
          <a:p>
            <a:r>
              <a:rPr lang="en-US" dirty="0" smtClean="0"/>
              <a:t>Academy </a:t>
            </a:r>
            <a:r>
              <a:rPr lang="en-US" dirty="0" smtClean="0"/>
              <a:t>classes have integrated law and government </a:t>
            </a:r>
            <a:r>
              <a:rPr lang="en-US" dirty="0" smtClean="0"/>
              <a:t>lesson plans</a:t>
            </a:r>
            <a:r>
              <a:rPr lang="en-US" dirty="0" smtClean="0"/>
              <a:t> </a:t>
            </a:r>
            <a:r>
              <a:rPr lang="en-US" dirty="0" smtClean="0"/>
              <a:t>into academic core and elective classes</a:t>
            </a:r>
            <a:r>
              <a:rPr lang="en-US" dirty="0" smtClean="0"/>
              <a:t>.  Most of our elective classes are A-G.</a:t>
            </a:r>
          </a:p>
          <a:p>
            <a:pPr>
              <a:buNone/>
            </a:pPr>
            <a:endParaRPr lang="en-US" dirty="0" smtClean="0"/>
          </a:p>
          <a:p>
            <a:r>
              <a:rPr lang="en-US" b="1" u="sng" dirty="0" smtClean="0"/>
              <a:t>Learning </a:t>
            </a:r>
            <a:r>
              <a:rPr lang="en-US" b="1" u="sng" dirty="0" smtClean="0"/>
              <a:t>is fun</a:t>
            </a:r>
            <a:r>
              <a:rPr lang="en-US" dirty="0" smtClean="0"/>
              <a:t>!  There are “real life” applications in </a:t>
            </a:r>
            <a:r>
              <a:rPr lang="en-US" dirty="0" smtClean="0"/>
              <a:t>all of our courses</a:t>
            </a:r>
            <a:r>
              <a:rPr lang="en-US" dirty="0" smtClean="0"/>
              <a:t>.  </a:t>
            </a:r>
            <a:endParaRPr lang="en-US" dirty="0" smtClean="0"/>
          </a:p>
          <a:p>
            <a:pPr>
              <a:buNone/>
            </a:pPr>
            <a:endParaRPr lang="en-US" dirty="0" smtClean="0"/>
          </a:p>
          <a:p>
            <a:r>
              <a:rPr lang="en-US" dirty="0" smtClean="0"/>
              <a:t>The </a:t>
            </a:r>
            <a:r>
              <a:rPr lang="en-US" dirty="0" smtClean="0"/>
              <a:t>purpose of the program is to expose students to the possible careers in the field, so that they can make good choices for the future.  At the same time, students complete all of the necessary pre-requisites for education and training after high school.  </a:t>
            </a:r>
            <a:endParaRPr lang="en-US" dirty="0" smtClean="0"/>
          </a:p>
          <a:p>
            <a:pPr>
              <a:buNone/>
            </a:pPr>
            <a:endParaRPr lang="en-US" dirty="0" smtClean="0"/>
          </a:p>
          <a:p>
            <a:r>
              <a:rPr lang="en-US" dirty="0" smtClean="0"/>
              <a:t>Those </a:t>
            </a:r>
            <a:r>
              <a:rPr lang="en-US" dirty="0" smtClean="0"/>
              <a:t>students who successfully </a:t>
            </a:r>
            <a:r>
              <a:rPr lang="en-US" dirty="0" smtClean="0"/>
              <a:t>complete 50 </a:t>
            </a:r>
            <a:r>
              <a:rPr lang="en-US" dirty="0" smtClean="0"/>
              <a:t>credit hours of selected coursework </a:t>
            </a:r>
            <a:r>
              <a:rPr lang="en-US" dirty="0" smtClean="0"/>
              <a:t> </a:t>
            </a:r>
            <a:r>
              <a:rPr lang="en-US" dirty="0" smtClean="0"/>
              <a:t>in </a:t>
            </a:r>
            <a:r>
              <a:rPr lang="en-US" dirty="0" smtClean="0"/>
              <a:t>the </a:t>
            </a:r>
            <a:r>
              <a:rPr lang="en-US" dirty="0" smtClean="0"/>
              <a:t>Academy and complete 150 service learning </a:t>
            </a:r>
            <a:r>
              <a:rPr lang="en-US" dirty="0" smtClean="0"/>
              <a:t>hours, </a:t>
            </a:r>
            <a:r>
              <a:rPr lang="en-US" dirty="0" smtClean="0"/>
              <a:t>will earn a special notation on their high school </a:t>
            </a:r>
            <a:r>
              <a:rPr lang="en-US" dirty="0" smtClean="0"/>
              <a:t>transcripts and graduate them with a white embroidered stole to wear at graduation.</a:t>
            </a:r>
            <a:endParaRPr lang="en-US" dirty="0" smtClean="0"/>
          </a:p>
          <a:p>
            <a:pPr>
              <a:buNone/>
            </a:pPr>
            <a:r>
              <a:rPr lang="en-US" dirty="0" smtClean="0"/>
              <a:t> </a:t>
            </a:r>
          </a:p>
          <a:p>
            <a:r>
              <a:rPr lang="en-US" dirty="0" smtClean="0"/>
              <a:t>Students </a:t>
            </a:r>
            <a:r>
              <a:rPr lang="en-US" dirty="0" smtClean="0"/>
              <a:t>may participate in field trips and Career Day to give them a first-hand look at the various occupations.  </a:t>
            </a:r>
            <a:r>
              <a:rPr lang="en-US" dirty="0" smtClean="0"/>
              <a:t>Additionally</a:t>
            </a:r>
            <a:r>
              <a:rPr lang="en-US" dirty="0" smtClean="0"/>
              <a:t>, students </a:t>
            </a:r>
            <a:r>
              <a:rPr lang="en-US" dirty="0" smtClean="0"/>
              <a:t>have the opportunity to engage in workplace job shadowing and job-site visitations or internships</a:t>
            </a:r>
            <a:r>
              <a:rPr lang="en-US" dirty="0" smtClean="0"/>
              <a:t>..</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04800"/>
            <a:ext cx="6629400" cy="1143000"/>
          </a:xfrm>
        </p:spPr>
        <p:txBody>
          <a:bodyPr>
            <a:normAutofit fontScale="90000"/>
          </a:bodyPr>
          <a:lstStyle/>
          <a:p>
            <a:r>
              <a:rPr lang="en-US" dirty="0" smtClean="0"/>
              <a:t>ROP Law and Order and Public Policy class. </a:t>
            </a:r>
            <a:endParaRPr lang="en-US" dirty="0"/>
          </a:p>
        </p:txBody>
      </p:sp>
      <p:pic>
        <p:nvPicPr>
          <p:cNvPr id="4" name="Content Placeholder 3" descr="tait.jpg"/>
          <p:cNvPicPr>
            <a:picLocks noGrp="1" noChangeAspect="1"/>
          </p:cNvPicPr>
          <p:nvPr>
            <p:ph idx="1"/>
          </p:nvPr>
        </p:nvPicPr>
        <p:blipFill>
          <a:blip r:embed="rId3" cstate="print"/>
          <a:stretch>
            <a:fillRect/>
          </a:stretch>
        </p:blipFill>
        <p:spPr>
          <a:xfrm>
            <a:off x="2354791" y="1600200"/>
            <a:ext cx="6034618" cy="4525963"/>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a:t>
            </a:r>
            <a:r>
              <a:rPr lang="en-US" dirty="0" smtClean="0"/>
              <a:t>Enf</a:t>
            </a:r>
            <a:r>
              <a:rPr lang="en-US" dirty="0" smtClean="0"/>
              <a:t>. Class/ Demo</a:t>
            </a:r>
            <a:endParaRPr lang="en-US" dirty="0"/>
          </a:p>
        </p:txBody>
      </p:sp>
      <p:pic>
        <p:nvPicPr>
          <p:cNvPr id="6" name="2009-2010 Memories Video(Andy Celedon and Chris Valenzuela).avi">
            <a:hlinkClick r:id="" action="ppaction://media"/>
          </p:cNvPr>
          <p:cNvPicPr>
            <a:picLocks noGrp="1" noRot="1" noChangeAspect="1"/>
          </p:cNvPicPr>
          <p:nvPr>
            <p:ph idx="1"/>
            <a:videoFile r:link="rId1"/>
          </p:nvPr>
        </p:nvPicPr>
        <p:blipFill>
          <a:blip r:embed="rId4" cstate="print"/>
          <a:stretch>
            <a:fillRect/>
          </a:stretch>
        </p:blipFill>
        <p:spPr>
          <a:xfrm>
            <a:off x="2438400" y="2209800"/>
            <a:ext cx="6096000" cy="3429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My 3 core classes (a-g)college articulated</a:t>
            </a:r>
            <a:endParaRPr lang="en-US" dirty="0"/>
          </a:p>
        </p:txBody>
      </p:sp>
      <p:pic>
        <p:nvPicPr>
          <p:cNvPr id="7" name="Content Placeholder 6" descr="csia.jpg"/>
          <p:cNvPicPr>
            <a:picLocks noGrp="1" noChangeAspect="1"/>
          </p:cNvPicPr>
          <p:nvPr>
            <p:ph sz="half" idx="1"/>
          </p:nvPr>
        </p:nvPicPr>
        <p:blipFill>
          <a:blip r:embed="rId2" cstate="print"/>
          <a:stretch>
            <a:fillRect/>
          </a:stretch>
        </p:blipFill>
        <p:spPr>
          <a:xfrm>
            <a:off x="5539845" y="1600200"/>
            <a:ext cx="3017309" cy="4525963"/>
          </a:xfrm>
        </p:spPr>
      </p:pic>
      <p:pic>
        <p:nvPicPr>
          <p:cNvPr id="6" name="Content Placeholder 5" descr="cuffing.jpg"/>
          <p:cNvPicPr>
            <a:picLocks noGrp="1" noChangeAspect="1"/>
          </p:cNvPicPr>
          <p:nvPr>
            <p:ph sz="half" idx="2"/>
          </p:nvPr>
        </p:nvPicPr>
        <p:blipFill>
          <a:blip r:embed="rId3" cstate="print"/>
          <a:stretch>
            <a:fillRect/>
          </a:stretch>
        </p:blipFill>
        <p:spPr>
          <a:xfrm>
            <a:off x="2057400" y="1678781"/>
            <a:ext cx="3276600" cy="43688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i="1" dirty="0" smtClean="0"/>
              <a:t>What does the Academy do for the (you) Student?</a:t>
            </a:r>
            <a:r>
              <a:rPr lang="en-US" sz="1600" b="1" dirty="0" smtClean="0"/>
              <a:t/>
            </a:r>
            <a:br>
              <a:rPr lang="en-US" sz="1600" b="1" dirty="0" smtClean="0"/>
            </a:br>
            <a:endParaRPr lang="en-US" sz="1600" dirty="0"/>
          </a:p>
        </p:txBody>
      </p:sp>
      <p:sp>
        <p:nvSpPr>
          <p:cNvPr id="3" name="Content Placeholder 2"/>
          <p:cNvSpPr>
            <a:spLocks noGrp="1"/>
          </p:cNvSpPr>
          <p:nvPr>
            <p:ph idx="1"/>
          </p:nvPr>
        </p:nvSpPr>
        <p:spPr>
          <a:xfrm>
            <a:off x="2362200" y="1219200"/>
            <a:ext cx="6629400" cy="4525963"/>
          </a:xfrm>
        </p:spPr>
        <p:txBody>
          <a:bodyPr>
            <a:normAutofit fontScale="25000" lnSpcReduction="20000"/>
          </a:bodyPr>
          <a:lstStyle/>
          <a:p>
            <a:r>
              <a:rPr lang="en-US" sz="7200" b="1" i="1" dirty="0" smtClean="0">
                <a:latin typeface="Times New Roman" pitchFamily="18" charset="0"/>
                <a:cs typeface="Times New Roman" pitchFamily="18" charset="0"/>
              </a:rPr>
              <a:t>Students are placed in A-G classes </a:t>
            </a:r>
            <a:r>
              <a:rPr lang="en-US" sz="7200" b="1" i="1" u="sng" dirty="0" smtClean="0">
                <a:latin typeface="Times New Roman" pitchFamily="18" charset="0"/>
                <a:cs typeface="Times New Roman" pitchFamily="18" charset="0"/>
              </a:rPr>
              <a:t>AND</a:t>
            </a:r>
            <a:r>
              <a:rPr lang="en-US" sz="7200" b="1" i="1" dirty="0" smtClean="0">
                <a:latin typeface="Times New Roman" pitchFamily="18" charset="0"/>
                <a:cs typeface="Times New Roman" pitchFamily="18" charset="0"/>
              </a:rPr>
              <a:t> earn DUAL high school and college credit! W@W!!</a:t>
            </a:r>
            <a:endParaRPr lang="en-US" sz="7200" b="1" dirty="0" smtClean="0">
              <a:latin typeface="Times New Roman" pitchFamily="18" charset="0"/>
              <a:cs typeface="Times New Roman" pitchFamily="18" charset="0"/>
            </a:endParaRPr>
          </a:p>
          <a:p>
            <a:r>
              <a:rPr lang="en-US" sz="7200" i="1" dirty="0" smtClean="0">
                <a:latin typeface="Times New Roman" pitchFamily="18" charset="0"/>
                <a:cs typeface="Times New Roman" pitchFamily="18" charset="0"/>
              </a:rPr>
              <a:t>Increase </a:t>
            </a:r>
            <a:r>
              <a:rPr lang="en-US" sz="7200" i="1" u="sng" dirty="0" smtClean="0">
                <a:latin typeface="Times New Roman" pitchFamily="18" charset="0"/>
                <a:cs typeface="Times New Roman" pitchFamily="18" charset="0"/>
              </a:rPr>
              <a:t>your</a:t>
            </a:r>
            <a:r>
              <a:rPr lang="en-US" sz="7200" dirty="0" smtClean="0">
                <a:latin typeface="Times New Roman" pitchFamily="18" charset="0"/>
                <a:cs typeface="Times New Roman" pitchFamily="18" charset="0"/>
              </a:rPr>
              <a:t> academic skills and broaden your options for the future</a:t>
            </a:r>
          </a:p>
          <a:p>
            <a:r>
              <a:rPr lang="en-US" sz="7200" i="1" dirty="0" smtClean="0">
                <a:latin typeface="Times New Roman" pitchFamily="18" charset="0"/>
                <a:cs typeface="Times New Roman" pitchFamily="18" charset="0"/>
              </a:rPr>
              <a:t>Grant </a:t>
            </a:r>
            <a:r>
              <a:rPr lang="en-US" sz="7200" i="1" u="sng" dirty="0" smtClean="0">
                <a:latin typeface="Times New Roman" pitchFamily="18" charset="0"/>
                <a:cs typeface="Times New Roman" pitchFamily="18" charset="0"/>
              </a:rPr>
              <a:t>you</a:t>
            </a:r>
            <a:r>
              <a:rPr lang="en-US" sz="7200" i="1" dirty="0" smtClean="0">
                <a:latin typeface="Times New Roman" pitchFamily="18" charset="0"/>
                <a:cs typeface="Times New Roman" pitchFamily="18" charset="0"/>
              </a:rPr>
              <a:t> </a:t>
            </a:r>
            <a:r>
              <a:rPr lang="en-US" sz="7200" dirty="0" smtClean="0">
                <a:latin typeface="Times New Roman" pitchFamily="18" charset="0"/>
                <a:cs typeface="Times New Roman" pitchFamily="18" charset="0"/>
              </a:rPr>
              <a:t>a certificate of completion in a specialized program</a:t>
            </a:r>
          </a:p>
          <a:p>
            <a:r>
              <a:rPr lang="en-US" sz="7200" i="1" dirty="0" smtClean="0">
                <a:latin typeface="Times New Roman" pitchFamily="18" charset="0"/>
                <a:cs typeface="Times New Roman" pitchFamily="18" charset="0"/>
              </a:rPr>
              <a:t>Give </a:t>
            </a:r>
            <a:r>
              <a:rPr lang="en-US" sz="7200" i="1" u="sng" dirty="0" smtClean="0">
                <a:latin typeface="Times New Roman" pitchFamily="18" charset="0"/>
                <a:cs typeface="Times New Roman" pitchFamily="18" charset="0"/>
              </a:rPr>
              <a:t>you</a:t>
            </a:r>
            <a:r>
              <a:rPr lang="en-US" sz="7200" dirty="0" smtClean="0">
                <a:latin typeface="Times New Roman" pitchFamily="18" charset="0"/>
                <a:cs typeface="Times New Roman" pitchFamily="18" charset="0"/>
              </a:rPr>
              <a:t> recognition on your high school transcript</a:t>
            </a:r>
          </a:p>
          <a:p>
            <a:r>
              <a:rPr lang="en-US" sz="7200" i="1" dirty="0" smtClean="0">
                <a:latin typeface="Times New Roman" pitchFamily="18" charset="0"/>
                <a:cs typeface="Times New Roman" pitchFamily="18" charset="0"/>
              </a:rPr>
              <a:t>Place </a:t>
            </a:r>
            <a:r>
              <a:rPr lang="en-US" sz="7200" i="1" u="sng" dirty="0" smtClean="0">
                <a:latin typeface="Times New Roman" pitchFamily="18" charset="0"/>
                <a:cs typeface="Times New Roman" pitchFamily="18" charset="0"/>
              </a:rPr>
              <a:t>you</a:t>
            </a:r>
            <a:r>
              <a:rPr lang="en-US" sz="7200" i="1" dirty="0" smtClean="0">
                <a:latin typeface="Times New Roman" pitchFamily="18" charset="0"/>
                <a:cs typeface="Times New Roman" pitchFamily="18" charset="0"/>
              </a:rPr>
              <a:t> </a:t>
            </a:r>
            <a:r>
              <a:rPr lang="en-US" sz="7200" dirty="0" smtClean="0">
                <a:latin typeface="Times New Roman" pitchFamily="18" charset="0"/>
                <a:cs typeface="Times New Roman" pitchFamily="18" charset="0"/>
              </a:rPr>
              <a:t>in classes with students who have similar interests and goals</a:t>
            </a:r>
          </a:p>
          <a:p>
            <a:r>
              <a:rPr lang="en-US" sz="7200" i="1" dirty="0" smtClean="0">
                <a:latin typeface="Times New Roman" pitchFamily="18" charset="0"/>
                <a:cs typeface="Times New Roman" pitchFamily="18" charset="0"/>
              </a:rPr>
              <a:t>Allow </a:t>
            </a:r>
            <a:r>
              <a:rPr lang="en-US" sz="7200" i="1" u="sng" dirty="0" smtClean="0">
                <a:latin typeface="Times New Roman" pitchFamily="18" charset="0"/>
                <a:cs typeface="Times New Roman" pitchFamily="18" charset="0"/>
              </a:rPr>
              <a:t>you</a:t>
            </a:r>
            <a:r>
              <a:rPr lang="en-US" sz="7200" i="1" dirty="0" smtClean="0">
                <a:latin typeface="Times New Roman" pitchFamily="18" charset="0"/>
                <a:cs typeface="Times New Roman" pitchFamily="18" charset="0"/>
              </a:rPr>
              <a:t> </a:t>
            </a:r>
            <a:r>
              <a:rPr lang="en-US" sz="7200" dirty="0" smtClean="0">
                <a:latin typeface="Times New Roman" pitchFamily="18" charset="0"/>
                <a:cs typeface="Times New Roman" pitchFamily="18" charset="0"/>
              </a:rPr>
              <a:t>the opportunity to take field trips to law and/or government work sites</a:t>
            </a:r>
          </a:p>
          <a:p>
            <a:r>
              <a:rPr lang="en-US" sz="7200" i="1" dirty="0" smtClean="0">
                <a:latin typeface="Times New Roman" pitchFamily="18" charset="0"/>
                <a:cs typeface="Times New Roman" pitchFamily="18" charset="0"/>
              </a:rPr>
              <a:t>Provide </a:t>
            </a:r>
            <a:r>
              <a:rPr lang="en-US" sz="7200" i="1" u="sng" dirty="0" smtClean="0">
                <a:latin typeface="Times New Roman" pitchFamily="18" charset="0"/>
                <a:cs typeface="Times New Roman" pitchFamily="18" charset="0"/>
              </a:rPr>
              <a:t>you</a:t>
            </a:r>
            <a:r>
              <a:rPr lang="en-US" sz="7200" i="1" dirty="0" smtClean="0">
                <a:latin typeface="Times New Roman" pitchFamily="18" charset="0"/>
                <a:cs typeface="Times New Roman" pitchFamily="18" charset="0"/>
              </a:rPr>
              <a:t> </a:t>
            </a:r>
            <a:r>
              <a:rPr lang="en-US" sz="7200" dirty="0" smtClean="0">
                <a:latin typeface="Times New Roman" pitchFamily="18" charset="0"/>
                <a:cs typeface="Times New Roman" pitchFamily="18" charset="0"/>
              </a:rPr>
              <a:t>with the opportunity to gain valuable work experience by performing an internship while still in high school</a:t>
            </a:r>
          </a:p>
          <a:p>
            <a:r>
              <a:rPr lang="en-US" sz="7200" i="1" dirty="0" smtClean="0">
                <a:latin typeface="Times New Roman" pitchFamily="18" charset="0"/>
                <a:cs typeface="Times New Roman" pitchFamily="18" charset="0"/>
              </a:rPr>
              <a:t>Expose </a:t>
            </a:r>
            <a:r>
              <a:rPr lang="en-US" sz="7200" i="1" u="sng" dirty="0" smtClean="0">
                <a:latin typeface="Times New Roman" pitchFamily="18" charset="0"/>
                <a:cs typeface="Times New Roman" pitchFamily="18" charset="0"/>
              </a:rPr>
              <a:t>you</a:t>
            </a:r>
            <a:r>
              <a:rPr lang="en-US" sz="7200" dirty="0" smtClean="0">
                <a:latin typeface="Times New Roman" pitchFamily="18" charset="0"/>
                <a:cs typeface="Times New Roman" pitchFamily="18" charset="0"/>
              </a:rPr>
              <a:t> to speakers with expertise in different areas of law and government</a:t>
            </a:r>
          </a:p>
          <a:p>
            <a:r>
              <a:rPr lang="en-US" sz="7200" i="1" dirty="0" smtClean="0">
                <a:latin typeface="Times New Roman" pitchFamily="18" charset="0"/>
                <a:cs typeface="Times New Roman" pitchFamily="18" charset="0"/>
              </a:rPr>
              <a:t>Offer </a:t>
            </a:r>
            <a:r>
              <a:rPr lang="en-US" sz="7200" i="1" u="sng" dirty="0" smtClean="0">
                <a:latin typeface="Times New Roman" pitchFamily="18" charset="0"/>
                <a:cs typeface="Times New Roman" pitchFamily="18" charset="0"/>
              </a:rPr>
              <a:t>you</a:t>
            </a:r>
            <a:r>
              <a:rPr lang="en-US" sz="7200" dirty="0" smtClean="0">
                <a:latin typeface="Times New Roman" pitchFamily="18" charset="0"/>
                <a:cs typeface="Times New Roman" pitchFamily="18" charset="0"/>
              </a:rPr>
              <a:t> the opportunity to survey the jobs available and the many career options within the career pathway of law and government and related occupations</a:t>
            </a:r>
          </a:p>
          <a:p>
            <a:r>
              <a:rPr lang="en-US" sz="7200" i="1" dirty="0" smtClean="0">
                <a:latin typeface="Times New Roman" pitchFamily="18" charset="0"/>
                <a:cs typeface="Times New Roman" pitchFamily="18" charset="0"/>
              </a:rPr>
              <a:t>Give </a:t>
            </a:r>
            <a:r>
              <a:rPr lang="en-US" sz="7200" i="1" u="sng" dirty="0" smtClean="0">
                <a:latin typeface="Times New Roman" pitchFamily="18" charset="0"/>
                <a:cs typeface="Times New Roman" pitchFamily="18" charset="0"/>
              </a:rPr>
              <a:t>you</a:t>
            </a:r>
            <a:r>
              <a:rPr lang="en-US" sz="7200" dirty="0" smtClean="0">
                <a:latin typeface="Times New Roman" pitchFamily="18" charset="0"/>
                <a:cs typeface="Times New Roman" pitchFamily="18" charset="0"/>
              </a:rPr>
              <a:t> the experience necessary to succeed in a job</a:t>
            </a:r>
          </a:p>
          <a:p>
            <a:r>
              <a:rPr lang="en-US" sz="7200" i="1" dirty="0" smtClean="0">
                <a:latin typeface="Times New Roman" pitchFamily="18" charset="0"/>
                <a:cs typeface="Times New Roman" pitchFamily="18" charset="0"/>
              </a:rPr>
              <a:t>Allow </a:t>
            </a:r>
            <a:r>
              <a:rPr lang="en-US" sz="7200" i="1" u="sng" dirty="0" smtClean="0">
                <a:latin typeface="Times New Roman" pitchFamily="18" charset="0"/>
                <a:cs typeface="Times New Roman" pitchFamily="18" charset="0"/>
              </a:rPr>
              <a:t>you</a:t>
            </a:r>
            <a:r>
              <a:rPr lang="en-US" sz="7200" i="1" dirty="0" smtClean="0">
                <a:latin typeface="Times New Roman" pitchFamily="18" charset="0"/>
                <a:cs typeface="Times New Roman" pitchFamily="18" charset="0"/>
              </a:rPr>
              <a:t> </a:t>
            </a:r>
            <a:r>
              <a:rPr lang="en-US" sz="7200" dirty="0" smtClean="0">
                <a:latin typeface="Times New Roman" pitchFamily="18" charset="0"/>
                <a:cs typeface="Times New Roman" pitchFamily="18" charset="0"/>
              </a:rPr>
              <a:t>the ability to perform in Mock Trial competitions </a:t>
            </a:r>
            <a:r>
              <a:rPr lang="en-US" b="1" i="1" dirty="0" smtClean="0"/>
              <a:t> </a:t>
            </a:r>
            <a:endParaRPr lang="en-US" dirty="0" smtClean="0"/>
          </a:p>
          <a:p>
            <a:pPr lvl="0"/>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nvGraphicFramePr>
        <p:xfrm>
          <a:off x="457200" y="304800"/>
          <a:ext cx="8226425" cy="6169025"/>
        </p:xfrm>
        <a:graphic>
          <a:graphicData uri="http://schemas.openxmlformats.org/presentationml/2006/ole">
            <p:oleObj spid="_x0000_s61442" name="Presentation" r:id="rId4" imgW="4570519" imgH="3427408" progId="PowerPoint.Show.12">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heme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Theme15</Template>
  <TotalTime>371</TotalTime>
  <Words>716</Words>
  <Application>Microsoft Office PowerPoint</Application>
  <PresentationFormat>On-screen Show (4:3)</PresentationFormat>
  <Paragraphs>105</Paragraphs>
  <Slides>21</Slides>
  <Notes>10</Notes>
  <HiddenSlides>0</HiddenSlides>
  <MMClips>1</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21</vt:i4>
      </vt:variant>
    </vt:vector>
  </HeadingPairs>
  <TitlesOfParts>
    <vt:vector size="25" baseType="lpstr">
      <vt:lpstr>Theme15</vt:lpstr>
      <vt:lpstr>Chart</vt:lpstr>
      <vt:lpstr>Bitmap Image</vt:lpstr>
      <vt:lpstr>Microsoft Office PowerPoint Presentation</vt:lpstr>
      <vt:lpstr>Build it and they will come!</vt:lpstr>
      <vt:lpstr>Introductions:</vt:lpstr>
      <vt:lpstr>What is our Academy all about?</vt:lpstr>
      <vt:lpstr>What is in our Curriculum?</vt:lpstr>
      <vt:lpstr>ROP Law and Order and Public Policy class. </vt:lpstr>
      <vt:lpstr>Law Enf. Class/ Demo</vt:lpstr>
      <vt:lpstr>My 3 core classes (a-g)college articulated</vt:lpstr>
      <vt:lpstr>What does the Academy do for the (you) Student? </vt:lpstr>
      <vt:lpstr>Slide 9</vt:lpstr>
      <vt:lpstr>Learning now, earning later.</vt:lpstr>
      <vt:lpstr>Training to Networking:</vt:lpstr>
      <vt:lpstr>Portfolios</vt:lpstr>
      <vt:lpstr>Academy Projects: “Every 15 minutes”</vt:lpstr>
      <vt:lpstr>Cont.</vt:lpstr>
      <vt:lpstr>A.V.I.D.T.F  (Antelope Valley Illegal Dumping Task Force)</vt:lpstr>
      <vt:lpstr>Community</vt:lpstr>
      <vt:lpstr>Guest Speakers</vt:lpstr>
      <vt:lpstr>Success Stories..Where are they now?</vt:lpstr>
      <vt:lpstr>Studies Show…</vt:lpstr>
      <vt:lpstr>Slide 20</vt:lpstr>
      <vt:lpstr>Welcome to Highland High School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Built it and they will come!</dc:title>
  <dc:creator>cherrera</dc:creator>
  <cp:lastModifiedBy>cherrera</cp:lastModifiedBy>
  <cp:revision>49</cp:revision>
  <dcterms:created xsi:type="dcterms:W3CDTF">2011-02-24T18:09:36Z</dcterms:created>
  <dcterms:modified xsi:type="dcterms:W3CDTF">2011-03-02T02:50:39Z</dcterms:modified>
</cp:coreProperties>
</file>